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0" r:id="rId21"/>
    <p:sldId id="281" r:id="rId22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04" y="-74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EE7BF8D-D120-4D2B-A9AB-73B1244AF734}" type="datetimeFigureOut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20.04.2018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F6642DF-F0B5-46B8-9879-2D443D6138B7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26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A1A4FBD-7DAB-4B6C-8C36-5907F5A6B2D1}" type="datetimeFigureOut">
              <a:rPr/>
              <a:pPr lvl="0"/>
              <a:t>20.04.2018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B1F1A9B-E882-430A-8BA7-9D6B156395C0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4816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901040"/>
          </a:xfrm>
        </p:spPr>
        <p:txBody>
          <a:bodyPr wrap="square" lIns="90000" tIns="45000" rIns="90000" bIns="45000" anchor="t">
            <a:spAutoFit/>
          </a:bodyPr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24895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154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0234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08635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2877991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7107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58446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64137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69075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2063251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1565830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-360" y="-36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2000" cy="49888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pl-PL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pl-PL" sz="2400" b="0" i="0" u="none" strike="noStrike" kern="1200" spc="0">
          <a:ln>
            <a:noFill/>
          </a:ln>
          <a:solidFill>
            <a:srgbClr val="333333"/>
          </a:solidFill>
          <a:latin typeface="Albany" pitchFamily="34"/>
          <a:ea typeface="Microsoft YaHei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mat: Współczesne konfli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76000" y="2874960"/>
            <a:ext cx="9071280" cy="1919160"/>
          </a:xfrm>
        </p:spPr>
        <p:txBody>
          <a:bodyPr wrap="square" lIns="90000" tIns="45000" rIns="90000" bIns="45000"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pl-PL" sz="6000" b="1" i="1">
                <a:solidFill>
                  <a:srgbClr val="99284C"/>
                </a:solidFill>
                <a:latin typeface="Albany" pitchFamily="34"/>
              </a:rPr>
              <a:t>Temat: Współczesne konflikty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740879" y="-1208879"/>
            <a:ext cx="8607960" cy="5079240"/>
          </a:xfrm>
        </p:spPr>
        <p:txBody>
          <a:bodyPr wrap="square" lIns="90000" tIns="45000" rIns="90000" bIns="4500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pl-PL" sz="3200">
              <a:latin typeface="Arial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699480"/>
            <a:ext cx="8607960" cy="1352160"/>
          </a:xfrm>
        </p:spPr>
        <p:txBody>
          <a:bodyPr wrap="square" lIns="90000" tIns="45000" rIns="90000" bIns="45000"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22600" y="2137680"/>
            <a:ext cx="8418240" cy="5079240"/>
          </a:xfrm>
        </p:spPr>
        <p:txBody>
          <a:bodyPr wrap="square" lIns="90000" tIns="45000" rIns="90000" bIns="45000" anchor="t">
            <a:spAutoFit/>
          </a:bodyPr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lvl="0">
              <a:buNone/>
            </a:pPr>
            <a:endParaRPr lang="pl-PL">
              <a:latin typeface="" pitchFamily="2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18280" y="662040"/>
            <a:ext cx="6666840" cy="62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Łącznik prostoliniowy 4"/>
          <p:cNvSpPr/>
          <p:nvPr/>
        </p:nvSpPr>
        <p:spPr>
          <a:xfrm>
            <a:off x="3311640" y="3960000"/>
            <a:ext cx="6483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Łącznik prostoliniowy 5"/>
          <p:cNvSpPr/>
          <p:nvPr/>
        </p:nvSpPr>
        <p:spPr>
          <a:xfrm flipV="1">
            <a:off x="3600000" y="4031640"/>
            <a:ext cx="0" cy="9363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280" cy="12618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280" cy="4988880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lvl="0">
              <a:buNone/>
            </a:pPr>
            <a:endParaRPr lang="pl-PL">
              <a:latin typeface="" pitchFamily="2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217880" y="1175760"/>
            <a:ext cx="7619400" cy="522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Łącznik prostoliniowy 4"/>
          <p:cNvSpPr/>
          <p:nvPr/>
        </p:nvSpPr>
        <p:spPr>
          <a:xfrm>
            <a:off x="4824000" y="5184000"/>
            <a:ext cx="936000" cy="21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ojna w Syr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699480"/>
            <a:ext cx="8607960" cy="126216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pl-PL" sz="5400" b="1" i="1">
                <a:solidFill>
                  <a:srgbClr val="99284C"/>
                </a:solidFill>
                <a:latin typeface="Albany" pitchFamily="34"/>
              </a:rPr>
              <a:t>Wojna w Syrii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22600" y="2137680"/>
            <a:ext cx="8418240" cy="4762799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lvl="0">
              <a:buNone/>
            </a:pPr>
            <a:endParaRPr lang="pl-PL">
              <a:latin typeface="" pitchFamily="2"/>
            </a:endParaRPr>
          </a:p>
        </p:txBody>
      </p:sp>
      <p:sp>
        <p:nvSpPr>
          <p:cNvPr id="4" name="Łącznik prostoliniowy 3"/>
          <p:cNvSpPr/>
          <p:nvPr/>
        </p:nvSpPr>
        <p:spPr>
          <a:xfrm>
            <a:off x="4248000" y="3744000"/>
            <a:ext cx="504000" cy="7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584000" y="2621520"/>
            <a:ext cx="6205680" cy="3714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Łącznik prostoliniowy 5"/>
          <p:cNvSpPr/>
          <p:nvPr/>
        </p:nvSpPr>
        <p:spPr>
          <a:xfrm>
            <a:off x="4031640" y="4031640"/>
            <a:ext cx="4323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Łącznik prostoliniowy 6"/>
          <p:cNvSpPr/>
          <p:nvPr/>
        </p:nvSpPr>
        <p:spPr>
          <a:xfrm flipH="1" flipV="1">
            <a:off x="4320000" y="4031640"/>
            <a:ext cx="144000" cy="5763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699480"/>
            <a:ext cx="8607960" cy="126216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97759" y="1296000"/>
            <a:ext cx="8418240" cy="4762799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 dirty="0">
                <a:latin typeface="Albany" pitchFamily="34"/>
                <a:cs typeface="Tahoma" pitchFamily="2"/>
              </a:rPr>
              <a:t>Wojna w Syrii zaczęła się w 2011 roku od sporów między zwolennikami tamtejszego prezydenta </a:t>
            </a:r>
            <a:r>
              <a:rPr lang="pl-PL" sz="3600" dirty="0" err="1">
                <a:latin typeface="Albany" pitchFamily="34"/>
                <a:cs typeface="Tahoma" pitchFamily="2"/>
              </a:rPr>
              <a:t>al-Asada</a:t>
            </a:r>
            <a:r>
              <a:rPr lang="pl-PL" sz="3600" dirty="0">
                <a:latin typeface="Albany" pitchFamily="34"/>
                <a:cs typeface="Tahoma" pitchFamily="2"/>
              </a:rPr>
              <a:t>, a jego przeciwnikami</a:t>
            </a:r>
            <a:r>
              <a:rPr lang="pl-PL" sz="3600" dirty="0" smtClean="0">
                <a:latin typeface="Albany" pitchFamily="34"/>
                <a:cs typeface="Tahoma" pitchFamily="2"/>
              </a:rPr>
              <a:t>. Spór </a:t>
            </a:r>
            <a:r>
              <a:rPr lang="pl-PL" sz="3600" dirty="0">
                <a:latin typeface="Albany" pitchFamily="34"/>
                <a:cs typeface="Tahoma" pitchFamily="2"/>
              </a:rPr>
              <a:t>przemienił się w </a:t>
            </a:r>
            <a:r>
              <a:rPr lang="pl-PL" sz="3600" dirty="0" smtClean="0">
                <a:latin typeface="Albany" pitchFamily="34"/>
                <a:cs typeface="Tahoma" pitchFamily="2"/>
              </a:rPr>
              <a:t>wojnę </a:t>
            </a:r>
            <a:r>
              <a:rPr lang="pl-PL" sz="3600" dirty="0">
                <a:latin typeface="Albany" pitchFamily="34"/>
                <a:cs typeface="Tahoma" pitchFamily="2"/>
              </a:rPr>
              <a:t>po dołączeniu do niego innych państw (USA, Wielkiej Brytanii, Francji i Rosji oraz mocarstw regionalnych: Arabii Saudyjskiej i Iranu)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699480"/>
            <a:ext cx="8607960" cy="126216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97400" y="1800000"/>
            <a:ext cx="8418240" cy="4762799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>
                <a:latin typeface="Albany" pitchFamily="34"/>
                <a:cs typeface="Tahoma" pitchFamily="2"/>
              </a:rPr>
              <a:t>W 2012 były sekretarz generalny ONZ,  został specjalnym wysłannikiem  do spraw Syrii. Podjął się on przygotowania warunków zawieszenia broni w ramach planu pokojowego, który jednak nie był respektowany ani przez siły rządowe, ani przez rebeliantów.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699480"/>
            <a:ext cx="8607960" cy="126216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22600" y="2137680"/>
            <a:ext cx="8418240" cy="4762799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>
                <a:latin typeface="Albany" pitchFamily="34"/>
                <a:cs typeface="Tahoma" pitchFamily="2"/>
              </a:rPr>
              <a:t>W ubiegłym tygodniu dokonano ataku rakietowego na obiekty wojskowe w Syrii. W operacji brały udział wojska Stanów Zjednoczonych, Wielkiej Brytanii i Francji. Bombardowanie skrytykowały syryjski rząd, Rosja i Iran.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699480"/>
            <a:ext cx="8607960" cy="126216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22600" y="2137680"/>
            <a:ext cx="8418240" cy="4762799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200" dirty="0">
                <a:latin typeface="Albany" pitchFamily="34"/>
                <a:cs typeface="Tahoma" pitchFamily="2"/>
              </a:rPr>
              <a:t>Szkołę podstawową w Kalinie 15 listopada 2017 roku odwiedziła 25 kawaleria powietrzna im. ks. Józefa Poniatowskiego,</a:t>
            </a: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200" dirty="0">
                <a:latin typeface="Albany" pitchFamily="34"/>
                <a:cs typeface="Tahoma" pitchFamily="2"/>
              </a:rPr>
              <a:t>która walczyła na wojnie w </a:t>
            </a:r>
            <a:r>
              <a:rPr lang="pl-PL" sz="3200" dirty="0" smtClean="0">
                <a:latin typeface="Albany" pitchFamily="34"/>
                <a:cs typeface="Tahoma" pitchFamily="2"/>
              </a:rPr>
              <a:t>Afganistanie.</a:t>
            </a:r>
            <a:endParaRPr lang="pl-PL" sz="3200" dirty="0">
              <a:latin typeface="Albany" pitchFamily="34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699480"/>
            <a:ext cx="8607960" cy="126216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22600" y="2137680"/>
            <a:ext cx="8418240" cy="4762799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lvl="0">
              <a:buNone/>
            </a:pPr>
            <a:endParaRPr lang="pl-PL">
              <a:latin typeface="" pitchFamily="2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65720" y="631800"/>
            <a:ext cx="8571960" cy="642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1639439"/>
            <a:ext cx="9071280" cy="30600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pl-PL" sz="5400" b="1" i="1" dirty="0">
                <a:solidFill>
                  <a:srgbClr val="99284C"/>
                </a:solidFill>
                <a:latin typeface="Albany" pitchFamily="34"/>
              </a:rPr>
              <a:t>Ad.4</a:t>
            </a:r>
            <a:br>
              <a:rPr lang="pl-PL" sz="5400" b="1" i="1" dirty="0">
                <a:solidFill>
                  <a:srgbClr val="99284C"/>
                </a:solidFill>
                <a:latin typeface="Albany" pitchFamily="34"/>
              </a:rPr>
            </a:br>
            <a:r>
              <a:rPr lang="pl-PL" sz="5400" b="1" i="1" dirty="0">
                <a:solidFill>
                  <a:srgbClr val="99284C"/>
                </a:solidFill>
                <a:latin typeface="Albany" pitchFamily="34"/>
              </a:rPr>
              <a:t>Atak terrorystyczny na </a:t>
            </a:r>
            <a:r>
              <a:rPr lang="pl-PL" sz="5400" b="1" i="1" dirty="0" err="1">
                <a:solidFill>
                  <a:srgbClr val="99284C"/>
                </a:solidFill>
                <a:latin typeface="Albany" pitchFamily="34"/>
              </a:rPr>
              <a:t>World</a:t>
            </a:r>
            <a:r>
              <a:rPr lang="pl-PL" sz="5400" b="1" i="1" dirty="0">
                <a:solidFill>
                  <a:srgbClr val="99284C"/>
                </a:solidFill>
                <a:latin typeface="Albany" pitchFamily="34"/>
              </a:rPr>
              <a:t> Trade Center </a:t>
            </a:r>
            <a:br>
              <a:rPr lang="pl-PL" sz="5400" b="1" i="1" dirty="0">
                <a:solidFill>
                  <a:srgbClr val="99284C"/>
                </a:solidFill>
                <a:latin typeface="Albany" pitchFamily="34"/>
              </a:rPr>
            </a:br>
            <a:r>
              <a:rPr lang="pl-PL" sz="5400" b="1" i="1" dirty="0">
                <a:solidFill>
                  <a:srgbClr val="99284C"/>
                </a:solidFill>
                <a:latin typeface="Albany" pitchFamily="34"/>
              </a:rPr>
              <a:t>(11 września </a:t>
            </a:r>
            <a:r>
              <a:rPr lang="pl-PL" sz="5400" b="1" i="1" dirty="0" smtClean="0">
                <a:solidFill>
                  <a:srgbClr val="99284C"/>
                </a:solidFill>
                <a:latin typeface="Albany" pitchFamily="34"/>
              </a:rPr>
              <a:t>2001r.)</a:t>
            </a:r>
            <a:br>
              <a:rPr lang="pl-PL" sz="5400" b="1" i="1" dirty="0" smtClean="0">
                <a:solidFill>
                  <a:srgbClr val="99284C"/>
                </a:solidFill>
                <a:latin typeface="Albany" pitchFamily="34"/>
              </a:rPr>
            </a:br>
            <a:r>
              <a:rPr lang="pl-PL" sz="2000" b="1" i="1" dirty="0" smtClean="0">
                <a:solidFill>
                  <a:srgbClr val="99284C"/>
                </a:solidFill>
                <a:latin typeface="Albany" pitchFamily="34"/>
              </a:rPr>
              <a:t>można dodać zdjęcia</a:t>
            </a:r>
            <a:endParaRPr lang="pl-PL" sz="2000" b="1" i="1" dirty="0">
              <a:solidFill>
                <a:srgbClr val="99284C"/>
              </a:solidFill>
              <a:latin typeface="Albany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d.6&#10;Reakcja ludzi na terroryz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649440"/>
            <a:ext cx="8607960" cy="13622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pl-PL" sz="4800" b="1" i="1">
                <a:solidFill>
                  <a:srgbClr val="99284C"/>
                </a:solidFill>
                <a:latin typeface="Albany" pitchFamily="34"/>
              </a:rPr>
              <a:t>Ad.6</a:t>
            </a:r>
            <a:br>
              <a:rPr lang="pl-PL" sz="4800" b="1" i="1">
                <a:solidFill>
                  <a:srgbClr val="99284C"/>
                </a:solidFill>
                <a:latin typeface="Albany" pitchFamily="34"/>
              </a:rPr>
            </a:br>
            <a:r>
              <a:rPr lang="pl-PL" sz="4800" b="1" i="1">
                <a:solidFill>
                  <a:srgbClr val="99284C"/>
                </a:solidFill>
                <a:latin typeface="Albany" pitchFamily="34"/>
              </a:rPr>
              <a:t>Reakcja ludzi na terroryzm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92000" y="2581200"/>
            <a:ext cx="8418240" cy="4762799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>
                <a:latin typeface="Albany" pitchFamily="34"/>
                <a:cs typeface="Tahoma" pitchFamily="2"/>
              </a:rPr>
              <a:t>Ludzie boją się terroryzmu, odczuwają wobec niego strach, sprzeciwiają się mu, próbują z nim walczyć.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 czym dzisiaj powiemy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699480"/>
            <a:ext cx="8607960" cy="1352160"/>
          </a:xfrm>
        </p:spPr>
        <p:txBody>
          <a:bodyPr wrap="square" lIns="90000" tIns="45000" rIns="90000" bIns="45000"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pl-PL" sz="4800" b="1" i="1">
                <a:solidFill>
                  <a:srgbClr val="99284C"/>
                </a:solidFill>
                <a:latin typeface="Albany" pitchFamily="34"/>
              </a:rPr>
              <a:t>O czym dzisiaj powiemy...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4719" y="1851119"/>
            <a:ext cx="9071280" cy="4988880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>
                <a:latin typeface="Albany" pitchFamily="34"/>
                <a:cs typeface="Tahoma" pitchFamily="2"/>
              </a:rPr>
              <a:t>1. Czym jest terroryzm i jakie stwarza zagrożenia.</a:t>
            </a: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>
                <a:latin typeface="Albany" pitchFamily="34"/>
                <a:cs typeface="Tahoma" pitchFamily="2"/>
              </a:rPr>
              <a:t>2. Konflikty/wojny lokalne po II wojnie światowej (gdzie się znajdują).</a:t>
            </a: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>
                <a:latin typeface="Albany" pitchFamily="34"/>
                <a:cs typeface="Tahoma" pitchFamily="2"/>
              </a:rPr>
              <a:t>3. Wojna w Afganistanie i Iraku.</a:t>
            </a: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>
                <a:latin typeface="Albany" pitchFamily="34"/>
                <a:cs typeface="Tahoma" pitchFamily="2"/>
              </a:rPr>
              <a:t>4. Atak terrorystyczny na World Trade Center.</a:t>
            </a: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>
                <a:latin typeface="Albany" pitchFamily="34"/>
                <a:cs typeface="Tahoma" pitchFamily="2"/>
              </a:rPr>
              <a:t>5. Spór ukraińsko-rosyjski o Krym i wojna w Syrii.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d.7&#10;Jak ludzie zapobiegają terroryzmow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48000" y="2592000"/>
            <a:ext cx="8607960" cy="22950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pl-PL" sz="5400" b="1" i="1" dirty="0">
                <a:solidFill>
                  <a:srgbClr val="99284C"/>
                </a:solidFill>
                <a:latin typeface="Albany" pitchFamily="34"/>
              </a:rPr>
              <a:t>Ad.7</a:t>
            </a:r>
            <a:br>
              <a:rPr lang="pl-PL" sz="5400" b="1" i="1" dirty="0">
                <a:solidFill>
                  <a:srgbClr val="99284C"/>
                </a:solidFill>
                <a:latin typeface="Albany" pitchFamily="34"/>
              </a:rPr>
            </a:br>
            <a:r>
              <a:rPr lang="pl-PL" sz="5400" b="1" i="1" dirty="0">
                <a:solidFill>
                  <a:srgbClr val="99284C"/>
                </a:solidFill>
                <a:latin typeface="Albany" pitchFamily="34"/>
              </a:rPr>
              <a:t>Jak ludzie zapobiegają </a:t>
            </a:r>
            <a:r>
              <a:rPr lang="pl-PL" sz="5400" b="1" i="1" dirty="0" smtClean="0">
                <a:solidFill>
                  <a:srgbClr val="99284C"/>
                </a:solidFill>
                <a:latin typeface="Albany" pitchFamily="34"/>
              </a:rPr>
              <a:t>terroryzmowi?</a:t>
            </a:r>
            <a:endParaRPr lang="pl-PL" sz="5400" b="1" i="1" dirty="0">
              <a:solidFill>
                <a:srgbClr val="99284C"/>
              </a:solidFill>
              <a:latin typeface="Albany" pitchFamily="34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699480"/>
            <a:ext cx="8607960" cy="126216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648000" y="924840"/>
            <a:ext cx="8418240" cy="4762799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4000">
                <a:latin typeface="Albany" pitchFamily="34"/>
                <a:cs typeface="Tahoma" pitchFamily="2"/>
              </a:rPr>
              <a:t>1.Próbuje się rozwiązywać spory za pomocą rozmów.</a:t>
            </a: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4000">
                <a:latin typeface="Albany" pitchFamily="34"/>
                <a:cs typeface="Tahoma" pitchFamily="2"/>
              </a:rPr>
              <a:t>2.Państwa podejmują negocjacje.</a:t>
            </a: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4000">
                <a:latin typeface="Albany" pitchFamily="34"/>
                <a:cs typeface="Tahoma" pitchFamily="2"/>
              </a:rPr>
              <a:t>3.Podejmuje się działania militarne.</a:t>
            </a: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4000">
                <a:latin typeface="Albany" pitchFamily="34"/>
                <a:cs typeface="Tahoma" pitchFamily="2"/>
              </a:rPr>
              <a:t>4.Wsparcie humanitarne.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699480"/>
            <a:ext cx="8607960" cy="1352160"/>
          </a:xfrm>
        </p:spPr>
        <p:txBody>
          <a:bodyPr wrap="square" lIns="90000" tIns="45000" rIns="90000" bIns="45000"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280" cy="4988880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 dirty="0">
                <a:latin typeface="Albany" pitchFamily="34"/>
                <a:cs typeface="Tahoma" pitchFamily="2"/>
              </a:rPr>
              <a:t>6. Jak społeczność międzynarodowa reaguje na wybuchy konfliktów.</a:t>
            </a: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 dirty="0">
                <a:latin typeface="Albany" pitchFamily="34"/>
                <a:cs typeface="Tahoma" pitchFamily="2"/>
              </a:rPr>
              <a:t>7. Jak zapobiega się </a:t>
            </a:r>
            <a:r>
              <a:rPr lang="pl-PL" sz="3600" dirty="0" smtClean="0">
                <a:latin typeface="Albany" pitchFamily="34"/>
                <a:cs typeface="Tahoma" pitchFamily="2"/>
              </a:rPr>
              <a:t>konfliktom.</a:t>
            </a:r>
            <a:endParaRPr lang="pl-PL" sz="3600" dirty="0">
              <a:latin typeface="Albany" pitchFamily="34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d.1&#10;Terroryzm-co to znaczy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565560"/>
            <a:ext cx="8607960" cy="1736279"/>
          </a:xfrm>
        </p:spPr>
        <p:txBody>
          <a:bodyPr wrap="square" lIns="90000" tIns="45000" rIns="90000" bIns="45000"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pl-PL" sz="5400" b="1" i="1">
                <a:solidFill>
                  <a:srgbClr val="99284C"/>
                </a:solidFill>
                <a:latin typeface="Albany" pitchFamily="34"/>
              </a:rPr>
              <a:t>Ad.1</a:t>
            </a:r>
            <a:br>
              <a:rPr lang="pl-PL" sz="5400" b="1" i="1">
                <a:solidFill>
                  <a:srgbClr val="99284C"/>
                </a:solidFill>
                <a:latin typeface="Albany" pitchFamily="34"/>
              </a:rPr>
            </a:br>
            <a:r>
              <a:rPr lang="pl-PL" sz="5400" b="1" i="1">
                <a:solidFill>
                  <a:srgbClr val="99284C"/>
                </a:solidFill>
                <a:latin typeface="Albany" pitchFamily="34"/>
              </a:rPr>
              <a:t>Terroryzm-co to znaczy?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76000" y="2376000"/>
            <a:ext cx="9071280" cy="4988880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 dirty="0">
                <a:latin typeface="Albany" pitchFamily="34"/>
                <a:cs typeface="Tahoma" pitchFamily="2"/>
              </a:rPr>
              <a:t>Terroryzm- użycie przemocy fizycznej</a:t>
            </a: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 dirty="0">
                <a:latin typeface="Albany" pitchFamily="34"/>
                <a:cs typeface="Tahoma" pitchFamily="2"/>
              </a:rPr>
              <a:t>przeciwko osobom, mające na celu zastraszenie i wymuszenie ustępstw w </a:t>
            </a:r>
            <a:r>
              <a:rPr lang="pl-PL" sz="3600" dirty="0" smtClean="0">
                <a:latin typeface="Albany" pitchFamily="34"/>
                <a:cs typeface="Tahoma" pitchFamily="2"/>
              </a:rPr>
              <a:t>władzy.</a:t>
            </a:r>
            <a:endParaRPr lang="pl-PL" sz="3600" dirty="0">
              <a:latin typeface="Albany" pitchFamily="34"/>
              <a:cs typeface="Tahoma" pitchFamily="2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565560"/>
            <a:ext cx="8607960" cy="1736279"/>
          </a:xfrm>
        </p:spPr>
        <p:txBody>
          <a:bodyPr wrap="square" lIns="90000" tIns="45000" rIns="90000" bIns="45000"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pl-PL" sz="5400" b="1" i="1">
                <a:solidFill>
                  <a:srgbClr val="99284C"/>
                </a:solidFill>
                <a:latin typeface="Albany" pitchFamily="34"/>
              </a:rPr>
              <a:t>Ad.1</a:t>
            </a:r>
            <a:br>
              <a:rPr lang="pl-PL" sz="5400" b="1" i="1">
                <a:solidFill>
                  <a:srgbClr val="99284C"/>
                </a:solidFill>
                <a:latin typeface="Albany" pitchFamily="34"/>
              </a:rPr>
            </a:br>
            <a:r>
              <a:rPr lang="pl-PL" sz="5400" b="1" i="1">
                <a:solidFill>
                  <a:srgbClr val="99284C"/>
                </a:solidFill>
                <a:latin typeface="Albany" pitchFamily="34"/>
              </a:rPr>
              <a:t>Terroryzm-co to znaczy?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76000" y="2376000"/>
            <a:ext cx="9071280" cy="4988880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>
                <a:latin typeface="Albany" pitchFamily="34"/>
                <a:cs typeface="Tahoma" pitchFamily="2"/>
              </a:rPr>
              <a:t>Terroryzm- użycie przemocy fizycznej</a:t>
            </a: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>
                <a:latin typeface="Albany" pitchFamily="34"/>
                <a:cs typeface="Tahoma" pitchFamily="2"/>
              </a:rPr>
              <a:t>przeciwko osobom, mające na celu zastraszenie i wymuszenie ustępstw w władzy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&#10;Zagrożenia twożone przez terroryzm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648000"/>
            <a:ext cx="9071280" cy="204336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pl-PL" sz="4800" b="1" i="1" dirty="0">
                <a:solidFill>
                  <a:srgbClr val="99284C"/>
                </a:solidFill>
                <a:latin typeface="Albany" pitchFamily="34"/>
              </a:rPr>
              <a:t> </a:t>
            </a:r>
            <a:br>
              <a:rPr lang="pl-PL" sz="4800" b="1" i="1" dirty="0">
                <a:solidFill>
                  <a:srgbClr val="99284C"/>
                </a:solidFill>
                <a:latin typeface="Albany" pitchFamily="34"/>
              </a:rPr>
            </a:br>
            <a:r>
              <a:rPr lang="pl-PL" sz="4800" b="1" i="1" dirty="0">
                <a:solidFill>
                  <a:srgbClr val="99284C"/>
                </a:solidFill>
                <a:latin typeface="Albany" pitchFamily="34"/>
              </a:rPr>
              <a:t>Zagrożenia </a:t>
            </a:r>
            <a:r>
              <a:rPr lang="pl-PL" sz="4800" b="1" i="1" dirty="0" smtClean="0">
                <a:solidFill>
                  <a:srgbClr val="99284C"/>
                </a:solidFill>
                <a:latin typeface="Albany" pitchFamily="34"/>
              </a:rPr>
              <a:t>tworzone </a:t>
            </a:r>
            <a:r>
              <a:rPr lang="pl-PL" sz="4800" b="1" i="1" dirty="0">
                <a:solidFill>
                  <a:srgbClr val="99284C"/>
                </a:solidFill>
                <a:latin typeface="Albany" pitchFamily="34"/>
              </a:rPr>
              <a:t>przez terroryzm: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76000" y="3290759"/>
            <a:ext cx="9071280" cy="4988880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pl-PL" sz="3600">
                <a:latin typeface="Albany" pitchFamily="34"/>
                <a:cs typeface="Tahoma" pitchFamily="2"/>
              </a:rPr>
              <a:t>- śmierć wielu ludzi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pl-PL" sz="3600">
                <a:latin typeface="Albany" pitchFamily="34"/>
                <a:cs typeface="Tahoma" pitchFamily="2"/>
              </a:rPr>
              <a:t>- utrata dóbr materialnych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pl-PL" sz="3600">
                <a:latin typeface="Albany" pitchFamily="34"/>
                <a:cs typeface="Tahoma" pitchFamily="2"/>
              </a:rPr>
              <a:t>- utrata zabytkowych miejsc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pl-PL" sz="3600">
                <a:latin typeface="Albany" pitchFamily="34"/>
                <a:cs typeface="Tahoma" pitchFamily="2"/>
              </a:rPr>
              <a:t>- zanikanie kultur  kraju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pl-PL" sz="3600">
                <a:latin typeface="Albany" pitchFamily="34"/>
                <a:cs typeface="Tahoma" pitchFamily="2"/>
              </a:rPr>
              <a:t>- wzrost analfabetyzmu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pl-PL" sz="3600">
                <a:latin typeface="Albany" pitchFamily="34"/>
                <a:cs typeface="Tahoma" pitchFamily="2"/>
              </a:rPr>
              <a:t>- rozwój chorób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d.2&#10;Wojna lokalna- co to znaczy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48000" y="512640"/>
            <a:ext cx="8607960" cy="2559240"/>
          </a:xfrm>
        </p:spPr>
        <p:txBody>
          <a:bodyPr wrap="square" lIns="90000" tIns="45000" rIns="90000" bIns="45000"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pl-PL" sz="5400" b="1" i="1">
                <a:solidFill>
                  <a:srgbClr val="99284C"/>
                </a:solidFill>
                <a:latin typeface="Albany" pitchFamily="34"/>
              </a:rPr>
              <a:t>Ad.2</a:t>
            </a:r>
            <a:br>
              <a:rPr lang="pl-PL" sz="5400" b="1" i="1">
                <a:solidFill>
                  <a:srgbClr val="99284C"/>
                </a:solidFill>
                <a:latin typeface="Albany" pitchFamily="34"/>
              </a:rPr>
            </a:br>
            <a:r>
              <a:rPr lang="pl-PL" sz="5400" b="1" i="1">
                <a:solidFill>
                  <a:srgbClr val="99284C"/>
                </a:solidFill>
                <a:latin typeface="Albany" pitchFamily="34"/>
              </a:rPr>
              <a:t>Wojna lokalna- co to znaczy?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22600" y="2137680"/>
            <a:ext cx="8418240" cy="5079240"/>
          </a:xfrm>
        </p:spPr>
        <p:txBody>
          <a:bodyPr wrap="square" lIns="90000" tIns="45000" rIns="90000" bIns="45000" anchor="t">
            <a:spAutoFit/>
          </a:bodyPr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lvl="0">
              <a:buNone/>
            </a:pPr>
            <a:endParaRPr lang="pl-PL">
              <a:latin typeface="" pitchFamily="2"/>
            </a:endParaRPr>
          </a:p>
        </p:txBody>
      </p:sp>
      <p:sp>
        <p:nvSpPr>
          <p:cNvPr id="4" name="pole tekstowe 3"/>
          <p:cNvSpPr/>
          <p:nvPr/>
        </p:nvSpPr>
        <p:spPr>
          <a:xfrm>
            <a:off x="648000" y="2664000"/>
            <a:ext cx="8495640" cy="2215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2400" b="0" i="0" u="none" strike="noStrike" kern="1200" spc="0">
              <a:ln>
                <a:noFill/>
              </a:ln>
              <a:solidFill>
                <a:srgbClr val="000000"/>
              </a:solidFill>
              <a:latin typeface="Albany" pitchFamily="34"/>
              <a:ea typeface="Lucida Sans Unicode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2400" b="0" i="0" u="none" strike="noStrike" kern="1200" spc="0">
              <a:ln>
                <a:noFill/>
              </a:ln>
              <a:solidFill>
                <a:srgbClr val="000000"/>
              </a:solidFill>
              <a:latin typeface="Albany" pitchFamily="34"/>
              <a:ea typeface="Lucida Sans Unicode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rPr>
              <a:t>Wojna lokalna- konflikt toczony w granicach jednego państwa lub między dwoma krajami sąsiednimi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zykład wojny lokalnej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699480"/>
            <a:ext cx="8607960" cy="1352160"/>
          </a:xfrm>
        </p:spPr>
        <p:txBody>
          <a:bodyPr wrap="square" lIns="90000" tIns="45000" rIns="90000" bIns="45000"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pl-PL" sz="5400" b="1" i="1">
                <a:solidFill>
                  <a:srgbClr val="99284C"/>
                </a:solidFill>
                <a:latin typeface="Albany" pitchFamily="34"/>
              </a:rPr>
              <a:t>Przykład wojny lokalnej...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40879" y="1440000"/>
            <a:ext cx="8418240" cy="5323080"/>
          </a:xfrm>
        </p:spPr>
        <p:txBody>
          <a:bodyPr wrap="square" lIns="90000" tIns="45000" rIns="90000" bIns="45000" anchor="t">
            <a:spAutoFit/>
          </a:bodyPr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endParaRPr lang="pl-PL" sz="3200" dirty="0">
              <a:latin typeface="Albany" pitchFamily="34"/>
              <a:cs typeface="Tahoma" pitchFamily="2"/>
            </a:endParaRP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2800" dirty="0">
                <a:latin typeface="Albany" pitchFamily="34"/>
                <a:cs typeface="Tahoma" pitchFamily="2"/>
              </a:rPr>
              <a:t>Przykładem wojny lokalnej jest spór między Zachodem</a:t>
            </a:r>
            <a:r>
              <a:rPr lang="pl-PL" sz="2800" dirty="0" smtClean="0">
                <a:latin typeface="Albany" pitchFamily="34"/>
                <a:cs typeface="Tahoma" pitchFamily="2"/>
              </a:rPr>
              <a:t>, a </a:t>
            </a:r>
            <a:r>
              <a:rPr lang="pl-PL" sz="2800" dirty="0">
                <a:latin typeface="Albany" pitchFamily="34"/>
                <a:cs typeface="Tahoma" pitchFamily="2"/>
              </a:rPr>
              <a:t>Państwami islamskimi.</a:t>
            </a:r>
          </a:p>
          <a:p>
            <a:pPr marL="0" lvl="0" indent="0">
              <a:spcAft>
                <a:spcPts val="0"/>
              </a:spcAft>
              <a:buNone/>
            </a:pPr>
            <a:endParaRPr lang="pl-PL" sz="2800" dirty="0">
              <a:latin typeface="Albany" pitchFamily="34"/>
              <a:cs typeface="Tahoma" pitchFamily="2"/>
            </a:endParaRP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2800" dirty="0">
                <a:latin typeface="Albany" pitchFamily="34"/>
                <a:cs typeface="Tahoma" pitchFamily="2"/>
              </a:rPr>
              <a:t>Drugim przykładem jest wojna w Afganistanie i Iraku (od 2001 roku).</a:t>
            </a:r>
          </a:p>
          <a:p>
            <a:pPr marL="0" lvl="0" indent="0">
              <a:spcAft>
                <a:spcPts val="0"/>
              </a:spcAft>
              <a:buNone/>
            </a:pPr>
            <a:endParaRPr lang="pl-PL" sz="2800" dirty="0">
              <a:latin typeface="Albany" pitchFamily="34"/>
              <a:cs typeface="Tahoma" pitchFamily="2"/>
            </a:endParaRP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2800" dirty="0">
                <a:latin typeface="Albany" pitchFamily="34"/>
                <a:cs typeface="Tahoma" pitchFamily="2"/>
              </a:rPr>
              <a:t> Trzecim przykładem jest spór </a:t>
            </a:r>
            <a:r>
              <a:rPr lang="pl-PL" sz="2800" dirty="0" smtClean="0">
                <a:latin typeface="Albany" pitchFamily="34"/>
                <a:cs typeface="Tahoma" pitchFamily="2"/>
              </a:rPr>
              <a:t>ukraińsko-rosyjski </a:t>
            </a:r>
            <a:r>
              <a:rPr lang="pl-PL" sz="2800" dirty="0">
                <a:latin typeface="Albany" pitchFamily="34"/>
                <a:cs typeface="Tahoma" pitchFamily="2"/>
              </a:rPr>
              <a:t>o Krym (2014 rok).</a:t>
            </a:r>
          </a:p>
          <a:p>
            <a:pPr marL="0" lvl="0" indent="0">
              <a:spcAft>
                <a:spcPts val="0"/>
              </a:spcAft>
              <a:buNone/>
            </a:pPr>
            <a:endParaRPr lang="pl-PL" sz="2800" dirty="0">
              <a:latin typeface="Albany" pitchFamily="34"/>
              <a:cs typeface="Tahoma" pitchFamily="2"/>
            </a:endParaRP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2800" dirty="0">
                <a:latin typeface="Albany" pitchFamily="34"/>
                <a:cs typeface="Tahoma" pitchFamily="2"/>
              </a:rPr>
              <a:t>Czwarty przykład to wojna pod Bałkanami (pierwsza połowa XX wieku).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d.5&#10;Spór ukrainsko-rosyjski &#10;o Kr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548280"/>
            <a:ext cx="8607960" cy="2306870"/>
          </a:xfrm>
        </p:spPr>
        <p:txBody>
          <a:bodyPr wrap="square" lIns="90000" tIns="45000" rIns="90000" bIns="45000"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pl-PL" sz="4800" b="1" i="1" dirty="0">
                <a:solidFill>
                  <a:srgbClr val="99284C"/>
                </a:solidFill>
                <a:latin typeface="Albany" pitchFamily="34"/>
              </a:rPr>
              <a:t>Ad.5</a:t>
            </a:r>
            <a:br>
              <a:rPr lang="pl-PL" sz="4800" b="1" i="1" dirty="0">
                <a:solidFill>
                  <a:srgbClr val="99284C"/>
                </a:solidFill>
                <a:latin typeface="Albany" pitchFamily="34"/>
              </a:rPr>
            </a:br>
            <a:r>
              <a:rPr lang="pl-PL" sz="4800" b="1" i="1" dirty="0">
                <a:solidFill>
                  <a:srgbClr val="99284C"/>
                </a:solidFill>
                <a:latin typeface="Albany" pitchFamily="34"/>
              </a:rPr>
              <a:t>Spór </a:t>
            </a:r>
            <a:r>
              <a:rPr lang="pl-PL" sz="4800" b="1" i="1" dirty="0" smtClean="0">
                <a:solidFill>
                  <a:srgbClr val="99284C"/>
                </a:solidFill>
                <a:latin typeface="Albany" pitchFamily="34"/>
              </a:rPr>
              <a:t>ukraińsko-rosyjski </a:t>
            </a:r>
            <a:r>
              <a:rPr lang="pl-PL" sz="4800" b="1" i="1" dirty="0">
                <a:solidFill>
                  <a:srgbClr val="99284C"/>
                </a:solidFill>
                <a:latin typeface="Albany" pitchFamily="34"/>
              </a:rPr>
              <a:t/>
            </a:r>
            <a:br>
              <a:rPr lang="pl-PL" sz="4800" b="1" i="1" dirty="0">
                <a:solidFill>
                  <a:srgbClr val="99284C"/>
                </a:solidFill>
                <a:latin typeface="Albany" pitchFamily="34"/>
              </a:rPr>
            </a:br>
            <a:r>
              <a:rPr lang="pl-PL" sz="4800" b="1" i="1" dirty="0">
                <a:solidFill>
                  <a:srgbClr val="99284C"/>
                </a:solidFill>
                <a:latin typeface="Albany" pitchFamily="34"/>
              </a:rPr>
              <a:t>o Krym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2736000"/>
            <a:ext cx="9071280" cy="4988880"/>
          </a:xfrm>
        </p:spPr>
        <p:txBody>
          <a:bodyPr wrap="square" lIns="90000" tIns="45000" rIns="90000" bIns="45000" anchor="t"/>
          <a:lstStyle>
            <a:def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defPPr>
            <a:lvl1pPr marL="432000" marR="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2400" b="0" i="0" u="none" strike="noStrike" kern="1200" spc="0">
                <a:ln>
                  <a:noFill/>
                </a:ln>
                <a:solidFill>
                  <a:srgbClr val="333333"/>
                </a:solidFill>
                <a:latin typeface="Albany" pitchFamily="32"/>
                <a:ea typeface="Microsoft YaHei" pitchFamily="2"/>
                <a:cs typeface="Tahoma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Microsoft YaHei" pitchFamily="2"/>
                <a:cs typeface="Tahoma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 dirty="0">
                <a:latin typeface="Albany" pitchFamily="34"/>
                <a:cs typeface="Tahoma" pitchFamily="2"/>
              </a:rPr>
              <a:t>Spór zaczął się w lutym 2014 roku. Skutkiem było przejęcie</a:t>
            </a:r>
          </a:p>
          <a:p>
            <a:pPr marL="0" lvl="0" indent="0">
              <a:spcAft>
                <a:spcPts val="0"/>
              </a:spcAft>
              <a:buClr>
                <a:srgbClr val="99284C"/>
              </a:buClr>
              <a:buSzPct val="75000"/>
              <a:buChar char=""/>
            </a:pPr>
            <a:r>
              <a:rPr lang="pl-PL" sz="3600" dirty="0">
                <a:latin typeface="Albany" pitchFamily="34"/>
                <a:cs typeface="Tahoma" pitchFamily="2"/>
              </a:rPr>
              <a:t>przez </a:t>
            </a:r>
            <a:r>
              <a:rPr lang="pl-PL" sz="3600" dirty="0" smtClean="0">
                <a:latin typeface="Albany" pitchFamily="34"/>
                <a:cs typeface="Tahoma" pitchFamily="2"/>
              </a:rPr>
              <a:t>Rosję </a:t>
            </a:r>
            <a:r>
              <a:rPr lang="pl-PL" sz="3600" dirty="0">
                <a:latin typeface="Albany" pitchFamily="34"/>
                <a:cs typeface="Tahoma" pitchFamily="2"/>
              </a:rPr>
              <a:t>Krymu.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412</Words>
  <Application>Microsoft Office PowerPoint</Application>
  <PresentationFormat>Niestandardowy</PresentationFormat>
  <Paragraphs>52</Paragraphs>
  <Slides>21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Domyślnie</vt:lpstr>
      <vt:lpstr>Temat: Współczesne konflikty</vt:lpstr>
      <vt:lpstr>O czym dzisiaj powiemy...</vt:lpstr>
      <vt:lpstr>Slajd 3</vt:lpstr>
      <vt:lpstr>Ad.1 Terroryzm-co to znaczy?</vt:lpstr>
      <vt:lpstr>Ad.1 Terroryzm-co to znaczy?</vt:lpstr>
      <vt:lpstr>  Zagrożenia tworzone przez terroryzm:</vt:lpstr>
      <vt:lpstr>Ad.2 Wojna lokalna- co to znaczy?</vt:lpstr>
      <vt:lpstr>Przykład wojny lokalnej...</vt:lpstr>
      <vt:lpstr>Ad.5 Spór ukraińsko-rosyjski  o Krym</vt:lpstr>
      <vt:lpstr>Slajd 10</vt:lpstr>
      <vt:lpstr>Slajd 11</vt:lpstr>
      <vt:lpstr>Wojna w Syrii</vt:lpstr>
      <vt:lpstr>Slajd 13</vt:lpstr>
      <vt:lpstr>Slajd 14</vt:lpstr>
      <vt:lpstr>Slajd 15</vt:lpstr>
      <vt:lpstr>Slajd 16</vt:lpstr>
      <vt:lpstr>Slajd 17</vt:lpstr>
      <vt:lpstr>Ad.4 Atak terrorystyczny na World Trade Center  (11 września 2001r.) można dodać zdjęcia</vt:lpstr>
      <vt:lpstr>Ad.6 Reakcja ludzi na terroryzm</vt:lpstr>
      <vt:lpstr>Ad.7 Jak ludzie zapobiegają terroryzmowi?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Współczesne konflikty</dc:title>
  <dc:creator>Sekretariat</dc:creator>
  <cp:lastModifiedBy>Marianowski</cp:lastModifiedBy>
  <cp:revision>6</cp:revision>
  <dcterms:modified xsi:type="dcterms:W3CDTF">2018-04-22T08:06:40Z</dcterms:modified>
</cp:coreProperties>
</file>